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79227-CC6A-4CEC-9E0A-7536F96CCC19}" type="datetimeFigureOut">
              <a:rPr lang="nl-NL" smtClean="0"/>
              <a:pPr/>
              <a:t>23-10-2012</a:t>
            </a:fld>
            <a:endParaRPr lang="nl-NL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B9C7D-E367-45E4-81DC-41CD81C0DF4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79227-CC6A-4CEC-9E0A-7536F96CCC19}" type="datetimeFigureOut">
              <a:rPr lang="nl-NL" smtClean="0"/>
              <a:pPr/>
              <a:t>23-10-2012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B9C7D-E367-45E4-81DC-41CD81C0DF4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79227-CC6A-4CEC-9E0A-7536F96CCC19}" type="datetimeFigureOut">
              <a:rPr lang="nl-NL" smtClean="0"/>
              <a:pPr/>
              <a:t>23-10-2012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B9C7D-E367-45E4-81DC-41CD81C0DF4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79227-CC6A-4CEC-9E0A-7536F96CCC19}" type="datetimeFigureOut">
              <a:rPr lang="nl-NL" smtClean="0"/>
              <a:pPr/>
              <a:t>23-10-2012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B9C7D-E367-45E4-81DC-41CD81C0DF4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79227-CC6A-4CEC-9E0A-7536F96CCC19}" type="datetimeFigureOut">
              <a:rPr lang="nl-NL" smtClean="0"/>
              <a:pPr/>
              <a:t>23-10-2012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B9C7D-E367-45E4-81DC-41CD81C0DF4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79227-CC6A-4CEC-9E0A-7536F96CCC19}" type="datetimeFigureOut">
              <a:rPr lang="nl-NL" smtClean="0"/>
              <a:pPr/>
              <a:t>23-10-2012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B9C7D-E367-45E4-81DC-41CD81C0DF4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79227-CC6A-4CEC-9E0A-7536F96CCC19}" type="datetimeFigureOut">
              <a:rPr lang="nl-NL" smtClean="0"/>
              <a:pPr/>
              <a:t>23-10-2012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B9C7D-E367-45E4-81DC-41CD81C0DF4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79227-CC6A-4CEC-9E0A-7536F96CCC19}" type="datetimeFigureOut">
              <a:rPr lang="nl-NL" smtClean="0"/>
              <a:pPr/>
              <a:t>23-10-2012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B9C7D-E367-45E4-81DC-41CD81C0DF4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79227-CC6A-4CEC-9E0A-7536F96CCC19}" type="datetimeFigureOut">
              <a:rPr lang="nl-NL" smtClean="0"/>
              <a:pPr/>
              <a:t>23-10-2012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B9C7D-E367-45E4-81DC-41CD81C0DF4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79227-CC6A-4CEC-9E0A-7536F96CCC19}" type="datetimeFigureOut">
              <a:rPr lang="nl-NL" smtClean="0"/>
              <a:pPr/>
              <a:t>23-10-2012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B9C7D-E367-45E4-81DC-41CD81C0DF4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79227-CC6A-4CEC-9E0A-7536F96CCC19}" type="datetimeFigureOut">
              <a:rPr lang="nl-NL" smtClean="0"/>
              <a:pPr/>
              <a:t>23-10-2012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B9C7D-E367-45E4-81DC-41CD81C0DF4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F79227-CC6A-4CEC-9E0A-7536F96CCC19}" type="datetimeFigureOut">
              <a:rPr lang="nl-NL" smtClean="0"/>
              <a:pPr/>
              <a:t>23-10-2012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1B9C7D-E367-45E4-81DC-41CD81C0DF4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eraturwelt.com/" TargetMode="External"/><Relationship Id="rId2" Type="http://schemas.openxmlformats.org/officeDocument/2006/relationships/hyperlink" Target="http://www.duits.de/literatuu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hlw.de/literatu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Hauptbegriffe</a:t>
            </a:r>
            <a:r>
              <a:rPr lang="nl-NL" dirty="0" smtClean="0"/>
              <a:t> der </a:t>
            </a:r>
            <a:r>
              <a:rPr lang="nl-NL" dirty="0" err="1" smtClean="0"/>
              <a:t>Literatur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32560" y="2492896"/>
            <a:ext cx="7406640" cy="1109768"/>
          </a:xfrm>
        </p:spPr>
        <p:txBody>
          <a:bodyPr/>
          <a:lstStyle/>
          <a:p>
            <a:r>
              <a:rPr lang="nl-NL" dirty="0" err="1" smtClean="0"/>
              <a:t>Deutsch</a:t>
            </a:r>
            <a:r>
              <a:rPr lang="nl-NL" dirty="0" smtClean="0"/>
              <a:t> als </a:t>
            </a:r>
            <a:r>
              <a:rPr lang="nl-NL" dirty="0" err="1" smtClean="0"/>
              <a:t>Fremdsprache</a:t>
            </a:r>
            <a:r>
              <a:rPr lang="nl-NL" dirty="0" smtClean="0"/>
              <a:t> -</a:t>
            </a:r>
            <a:r>
              <a:rPr lang="nl-NL" dirty="0" err="1" smtClean="0"/>
              <a:t>Oberstufe</a:t>
            </a:r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err="1" smtClean="0"/>
              <a:t>Unterrichtsprogramm</a:t>
            </a:r>
            <a:r>
              <a:rPr lang="nl-NL" sz="3600" dirty="0" smtClean="0"/>
              <a:t> V5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3 </a:t>
            </a:r>
            <a:r>
              <a:rPr lang="nl-NL" sz="2800" dirty="0" err="1" smtClean="0"/>
              <a:t>Bücher</a:t>
            </a:r>
            <a:r>
              <a:rPr lang="nl-NL" sz="2800" dirty="0" smtClean="0"/>
              <a:t> </a:t>
            </a:r>
            <a:r>
              <a:rPr lang="nl-NL" sz="2800" dirty="0" err="1" smtClean="0"/>
              <a:t>lesen</a:t>
            </a:r>
            <a:r>
              <a:rPr lang="nl-NL" sz="2800" dirty="0" smtClean="0"/>
              <a:t> </a:t>
            </a:r>
            <a:br>
              <a:rPr lang="nl-NL" sz="2800" dirty="0" smtClean="0"/>
            </a:br>
            <a:r>
              <a:rPr lang="nl-NL" sz="2800" dirty="0" smtClean="0"/>
              <a:t>- 2 </a:t>
            </a:r>
            <a:r>
              <a:rPr lang="nl-NL" sz="2800" dirty="0" err="1" smtClean="0"/>
              <a:t>selbstständig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- 1 </a:t>
            </a:r>
            <a:r>
              <a:rPr lang="nl-NL" sz="2800" dirty="0" err="1" smtClean="0"/>
              <a:t>im</a:t>
            </a:r>
            <a:r>
              <a:rPr lang="nl-NL" sz="2800" dirty="0" smtClean="0"/>
              <a:t> Plenum</a:t>
            </a:r>
            <a:br>
              <a:rPr lang="nl-NL" sz="2800" dirty="0" smtClean="0"/>
            </a:br>
            <a:r>
              <a:rPr lang="nl-NL" sz="2800" dirty="0" smtClean="0"/>
              <a:t>- </a:t>
            </a:r>
            <a:r>
              <a:rPr lang="nl-NL" sz="2800" dirty="0" err="1" smtClean="0"/>
              <a:t>Leseliste</a:t>
            </a:r>
            <a:r>
              <a:rPr lang="nl-NL" sz="2800" dirty="0" smtClean="0"/>
              <a:t>: 3 </a:t>
            </a:r>
            <a:r>
              <a:rPr lang="nl-NL" sz="2800" dirty="0" err="1" smtClean="0"/>
              <a:t>Werke</a:t>
            </a:r>
            <a:r>
              <a:rPr lang="nl-NL" sz="2800" dirty="0" smtClean="0"/>
              <a:t> der </a:t>
            </a:r>
            <a:r>
              <a:rPr lang="nl-NL" sz="2800" dirty="0" err="1" smtClean="0"/>
              <a:t>Erwachsenenliteratur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smtClean="0"/>
              <a:t>3 </a:t>
            </a:r>
            <a:r>
              <a:rPr lang="nl-NL" sz="2800" dirty="0" err="1" smtClean="0"/>
              <a:t>Bücherberichte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- </a:t>
            </a:r>
            <a:r>
              <a:rPr lang="nl-NL" sz="2800" dirty="0" err="1" smtClean="0"/>
              <a:t>Voraussetzung</a:t>
            </a:r>
            <a:r>
              <a:rPr lang="nl-NL" sz="2800" dirty="0" smtClean="0"/>
              <a:t> </a:t>
            </a:r>
            <a:r>
              <a:rPr lang="nl-NL" sz="2800" dirty="0" err="1" smtClean="0"/>
              <a:t>für</a:t>
            </a:r>
            <a:r>
              <a:rPr lang="nl-NL" sz="2800" dirty="0" smtClean="0"/>
              <a:t> </a:t>
            </a:r>
            <a:r>
              <a:rPr lang="nl-NL" sz="2800" dirty="0" err="1" smtClean="0"/>
              <a:t>Teilnahme</a:t>
            </a:r>
            <a:r>
              <a:rPr lang="nl-NL" sz="2800" dirty="0" smtClean="0"/>
              <a:t> </a:t>
            </a:r>
            <a:r>
              <a:rPr lang="nl-NL" sz="2800" dirty="0" err="1" smtClean="0"/>
              <a:t>Abschlussprüfung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smtClean="0"/>
              <a:t>4 Perioden der </a:t>
            </a:r>
            <a:r>
              <a:rPr lang="nl-NL" sz="2800" dirty="0" err="1" smtClean="0"/>
              <a:t>Literaturgeschichte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1619672" y="6381328"/>
            <a:ext cx="6768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 smtClean="0"/>
              <a:t>Literarische </a:t>
            </a:r>
            <a:r>
              <a:rPr lang="nl-NL" sz="1100" dirty="0" err="1" smtClean="0"/>
              <a:t>Begriffe</a:t>
            </a:r>
            <a:r>
              <a:rPr lang="nl-NL" sz="1100" dirty="0" smtClean="0"/>
              <a:t> – </a:t>
            </a:r>
            <a:r>
              <a:rPr lang="nl-NL" sz="1100" dirty="0" err="1" smtClean="0"/>
              <a:t>DaF</a:t>
            </a:r>
            <a:r>
              <a:rPr lang="nl-NL" sz="1100" dirty="0" smtClean="0"/>
              <a:t>- </a:t>
            </a:r>
            <a:r>
              <a:rPr lang="nl-NL" sz="1100" dirty="0" err="1" smtClean="0"/>
              <a:t>Oberstufe</a:t>
            </a:r>
            <a:r>
              <a:rPr lang="nl-NL" sz="1100" dirty="0" smtClean="0"/>
              <a:t> – JG.10.12</a:t>
            </a:r>
            <a:endParaRPr lang="nl-N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err="1" smtClean="0"/>
              <a:t>Hauptgattungen</a:t>
            </a:r>
            <a:r>
              <a:rPr lang="nl-NL" sz="3600" dirty="0" smtClean="0"/>
              <a:t> der </a:t>
            </a:r>
            <a:r>
              <a:rPr lang="nl-NL" sz="3600" dirty="0" err="1" smtClean="0"/>
              <a:t>Literatur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35608" y="1484784"/>
            <a:ext cx="7096832" cy="4763616"/>
          </a:xfrm>
        </p:spPr>
        <p:txBody>
          <a:bodyPr>
            <a:normAutofit/>
          </a:bodyPr>
          <a:lstStyle/>
          <a:p>
            <a:r>
              <a:rPr lang="nl-NL" sz="2800" dirty="0" err="1" smtClean="0"/>
              <a:t>Epik</a:t>
            </a:r>
            <a:r>
              <a:rPr lang="nl-NL" sz="2800" dirty="0" smtClean="0"/>
              <a:t> = </a:t>
            </a:r>
            <a:r>
              <a:rPr lang="nl-NL" sz="2800" dirty="0" err="1" smtClean="0"/>
              <a:t>erzählende</a:t>
            </a:r>
            <a:r>
              <a:rPr lang="nl-NL" sz="2800" dirty="0" smtClean="0"/>
              <a:t> Dichtkunst </a:t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err="1" smtClean="0"/>
              <a:t>Lyrik</a:t>
            </a:r>
            <a:r>
              <a:rPr lang="nl-NL" sz="2800" dirty="0" smtClean="0"/>
              <a:t> = </a:t>
            </a:r>
            <a:r>
              <a:rPr lang="nl-NL" sz="2800" dirty="0" err="1" smtClean="0"/>
              <a:t>subjektive</a:t>
            </a:r>
            <a:r>
              <a:rPr lang="nl-NL" sz="2800" dirty="0" smtClean="0"/>
              <a:t> Dichtkunst </a:t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smtClean="0"/>
              <a:t>Dramatik = </a:t>
            </a:r>
            <a:r>
              <a:rPr lang="nl-NL" sz="2800" dirty="0" err="1" smtClean="0"/>
              <a:t>Bühnendichtkunst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1619672" y="6381328"/>
            <a:ext cx="6768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 smtClean="0"/>
              <a:t>Literarische </a:t>
            </a:r>
            <a:r>
              <a:rPr lang="nl-NL" sz="1100" dirty="0" err="1" smtClean="0"/>
              <a:t>Begriffe</a:t>
            </a:r>
            <a:r>
              <a:rPr lang="nl-NL" sz="1100" dirty="0" smtClean="0"/>
              <a:t> – </a:t>
            </a:r>
            <a:r>
              <a:rPr lang="nl-NL" sz="1100" dirty="0" err="1" smtClean="0"/>
              <a:t>DaF</a:t>
            </a:r>
            <a:r>
              <a:rPr lang="nl-NL" sz="1100" dirty="0" smtClean="0"/>
              <a:t>- </a:t>
            </a:r>
            <a:r>
              <a:rPr lang="nl-NL" sz="1100" dirty="0" err="1" smtClean="0"/>
              <a:t>Oberstufe</a:t>
            </a:r>
            <a:r>
              <a:rPr lang="nl-NL" sz="1100" dirty="0" smtClean="0"/>
              <a:t> – JG.10.12</a:t>
            </a:r>
            <a:endParaRPr lang="nl-N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Wichtige </a:t>
            </a:r>
            <a:r>
              <a:rPr lang="nl-NL" sz="3600" dirty="0" err="1" smtClean="0"/>
              <a:t>Begriffe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err="1" smtClean="0"/>
              <a:t>Erstveröffentlichung</a:t>
            </a:r>
            <a:r>
              <a:rPr lang="nl-NL" sz="2800" dirty="0" smtClean="0"/>
              <a:t> </a:t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err="1" smtClean="0"/>
              <a:t>Widmung</a:t>
            </a:r>
            <a:r>
              <a:rPr lang="nl-NL" sz="2800" dirty="0" smtClean="0"/>
              <a:t> </a:t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err="1" smtClean="0"/>
              <a:t>Handlung</a:t>
            </a:r>
            <a:endParaRPr lang="nl-NL" sz="2800" dirty="0" smtClean="0"/>
          </a:p>
          <a:p>
            <a:pPr>
              <a:buNone/>
            </a:pPr>
            <a:endParaRPr lang="nl-NL" sz="2800" dirty="0" smtClean="0"/>
          </a:p>
          <a:p>
            <a:r>
              <a:rPr lang="nl-NL" sz="2800" dirty="0" err="1" smtClean="0"/>
              <a:t>Ort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1619672" y="6381328"/>
            <a:ext cx="6768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 smtClean="0"/>
              <a:t>Literarische </a:t>
            </a:r>
            <a:r>
              <a:rPr lang="nl-NL" sz="1100" dirty="0" err="1" smtClean="0"/>
              <a:t>Begriffe</a:t>
            </a:r>
            <a:r>
              <a:rPr lang="nl-NL" sz="1100" dirty="0" smtClean="0"/>
              <a:t> – </a:t>
            </a:r>
            <a:r>
              <a:rPr lang="nl-NL" sz="1100" dirty="0" err="1" smtClean="0"/>
              <a:t>DaF</a:t>
            </a:r>
            <a:r>
              <a:rPr lang="nl-NL" sz="1100" dirty="0" smtClean="0"/>
              <a:t>- </a:t>
            </a:r>
            <a:r>
              <a:rPr lang="nl-NL" sz="1100" dirty="0" err="1" smtClean="0"/>
              <a:t>Oberstufe</a:t>
            </a:r>
            <a:r>
              <a:rPr lang="nl-NL" sz="1100" dirty="0" smtClean="0"/>
              <a:t> – JG.10.12</a:t>
            </a:r>
            <a:endParaRPr lang="nl-N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die </a:t>
            </a:r>
            <a:r>
              <a:rPr lang="nl-NL" sz="3600" dirty="0" err="1" smtClean="0"/>
              <a:t>Zeit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historische </a:t>
            </a:r>
            <a:r>
              <a:rPr lang="nl-NL" sz="2800" dirty="0" err="1" smtClean="0"/>
              <a:t>Zeit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err="1" smtClean="0"/>
              <a:t>Erzählzeit</a:t>
            </a:r>
            <a:r>
              <a:rPr lang="nl-NL" sz="2800" dirty="0" smtClean="0"/>
              <a:t> vs. </a:t>
            </a:r>
            <a:r>
              <a:rPr lang="nl-NL" sz="2800" dirty="0" err="1" smtClean="0"/>
              <a:t>erzählte</a:t>
            </a:r>
            <a:r>
              <a:rPr lang="nl-NL" sz="2800" dirty="0" smtClean="0"/>
              <a:t> </a:t>
            </a:r>
            <a:r>
              <a:rPr lang="nl-NL" sz="2800" dirty="0" err="1" smtClean="0"/>
              <a:t>Zeit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err="1" smtClean="0"/>
              <a:t>Zeitdehnung</a:t>
            </a:r>
            <a:r>
              <a:rPr lang="nl-NL" sz="2800" dirty="0" smtClean="0"/>
              <a:t> / </a:t>
            </a:r>
            <a:r>
              <a:rPr lang="nl-NL" sz="2800" dirty="0" err="1" smtClean="0"/>
              <a:t>Zeitdeckung</a:t>
            </a:r>
            <a:r>
              <a:rPr lang="nl-NL" sz="2800" dirty="0" smtClean="0"/>
              <a:t> / </a:t>
            </a:r>
            <a:r>
              <a:rPr lang="nl-NL" sz="2800" dirty="0" err="1" smtClean="0"/>
              <a:t>Zeitraffung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1619672" y="6381328"/>
            <a:ext cx="6768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 smtClean="0"/>
              <a:t>Literarische </a:t>
            </a:r>
            <a:r>
              <a:rPr lang="nl-NL" sz="1100" dirty="0" err="1" smtClean="0"/>
              <a:t>Begriffe</a:t>
            </a:r>
            <a:r>
              <a:rPr lang="nl-NL" sz="1100" dirty="0" smtClean="0"/>
              <a:t> – </a:t>
            </a:r>
            <a:r>
              <a:rPr lang="nl-NL" sz="1100" dirty="0" err="1" smtClean="0"/>
              <a:t>DaF</a:t>
            </a:r>
            <a:r>
              <a:rPr lang="nl-NL" sz="1100" dirty="0" smtClean="0"/>
              <a:t>- </a:t>
            </a:r>
            <a:r>
              <a:rPr lang="nl-NL" sz="1100" dirty="0" err="1" smtClean="0"/>
              <a:t>Oberstufe</a:t>
            </a:r>
            <a:r>
              <a:rPr lang="nl-NL" sz="1100" dirty="0" smtClean="0"/>
              <a:t> – JG.10.12</a:t>
            </a:r>
            <a:endParaRPr lang="nl-N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err="1" smtClean="0"/>
              <a:t>Erzählperspektiven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err="1" smtClean="0"/>
              <a:t>ich-Erzähler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err="1" smtClean="0"/>
              <a:t>personale</a:t>
            </a:r>
            <a:r>
              <a:rPr lang="nl-NL" sz="2800" dirty="0" smtClean="0"/>
              <a:t> </a:t>
            </a:r>
            <a:r>
              <a:rPr lang="nl-NL" sz="2800" dirty="0" err="1" smtClean="0"/>
              <a:t>Erzählform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err="1" smtClean="0"/>
              <a:t>auktoriale</a:t>
            </a:r>
            <a:r>
              <a:rPr lang="nl-NL" sz="2800" dirty="0" smtClean="0"/>
              <a:t> </a:t>
            </a:r>
            <a:r>
              <a:rPr lang="nl-NL" sz="2800" dirty="0" err="1" smtClean="0"/>
              <a:t>Erzählform</a:t>
            </a:r>
            <a:endParaRPr lang="nl-NL" sz="2800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1619672" y="6381328"/>
            <a:ext cx="6768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 smtClean="0"/>
              <a:t>Literarische </a:t>
            </a:r>
            <a:r>
              <a:rPr lang="nl-NL" sz="1100" dirty="0" err="1" smtClean="0"/>
              <a:t>Begriffe</a:t>
            </a:r>
            <a:r>
              <a:rPr lang="nl-NL" sz="1100" dirty="0" smtClean="0"/>
              <a:t> – </a:t>
            </a:r>
            <a:r>
              <a:rPr lang="nl-NL" sz="1100" dirty="0" err="1" smtClean="0"/>
              <a:t>DaF</a:t>
            </a:r>
            <a:r>
              <a:rPr lang="nl-NL" sz="1100" dirty="0" smtClean="0"/>
              <a:t>- </a:t>
            </a:r>
            <a:r>
              <a:rPr lang="nl-NL" sz="1100" dirty="0" err="1" smtClean="0"/>
              <a:t>Oberstufe</a:t>
            </a:r>
            <a:r>
              <a:rPr lang="nl-NL" sz="1100" dirty="0" smtClean="0"/>
              <a:t> – JG.10.12</a:t>
            </a:r>
            <a:endParaRPr lang="nl-N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die </a:t>
            </a:r>
            <a:r>
              <a:rPr lang="nl-NL" sz="3600" dirty="0" err="1" smtClean="0"/>
              <a:t>Sprache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197224"/>
          </a:xfrm>
        </p:spPr>
        <p:txBody>
          <a:bodyPr>
            <a:normAutofit lnSpcReduction="10000"/>
          </a:bodyPr>
          <a:lstStyle/>
          <a:p>
            <a:r>
              <a:rPr lang="nl-NL" sz="2800" dirty="0" err="1" smtClean="0"/>
              <a:t>gehobene</a:t>
            </a:r>
            <a:r>
              <a:rPr lang="nl-NL" sz="2800" dirty="0" smtClean="0"/>
              <a:t> </a:t>
            </a:r>
            <a:r>
              <a:rPr lang="nl-NL" sz="2800" dirty="0" err="1" smtClean="0"/>
              <a:t>Sprache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err="1" smtClean="0"/>
              <a:t>Standardsprache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  <a:p>
            <a:r>
              <a:rPr lang="nl-NL" sz="2800" dirty="0" err="1" smtClean="0"/>
              <a:t>Vulgärsprache</a:t>
            </a:r>
            <a:endParaRPr lang="nl-NL" sz="2800" dirty="0" smtClean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1475656" y="3789040"/>
            <a:ext cx="7498080" cy="2485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Ordne</a:t>
            </a: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</a:t>
            </a:r>
            <a:r>
              <a:rPr lang="nl-NL" sz="2400" noProof="0" dirty="0" smtClean="0"/>
              <a:t>:  </a:t>
            </a:r>
            <a:r>
              <a:rPr lang="nl-NL" sz="2400" noProof="0" dirty="0" err="1" smtClean="0"/>
              <a:t>Welche</a:t>
            </a:r>
            <a:r>
              <a:rPr lang="nl-NL" sz="2400" noProof="0" dirty="0" smtClean="0"/>
              <a:t> </a:t>
            </a:r>
            <a:r>
              <a:rPr lang="nl-NL" sz="2400" noProof="0" dirty="0" err="1" smtClean="0"/>
              <a:t>Wörter</a:t>
            </a:r>
            <a:r>
              <a:rPr lang="nl-NL" sz="2400" noProof="0" dirty="0" smtClean="0"/>
              <a:t> </a:t>
            </a:r>
            <a:r>
              <a:rPr lang="nl-NL" sz="2400" noProof="0" dirty="0" err="1" smtClean="0"/>
              <a:t>gehören</a:t>
            </a:r>
            <a:r>
              <a:rPr lang="nl-NL" sz="2400" noProof="0" dirty="0" smtClean="0"/>
              <a:t> </a:t>
            </a:r>
            <a:r>
              <a:rPr lang="nl-NL" sz="2400" noProof="0" dirty="0" err="1" smtClean="0"/>
              <a:t>zu</a:t>
            </a:r>
            <a:r>
              <a:rPr lang="nl-NL" sz="2400" noProof="0" dirty="0" smtClean="0"/>
              <a:t> </a:t>
            </a:r>
            <a:r>
              <a:rPr lang="nl-NL" sz="2400" noProof="0" dirty="0" err="1" smtClean="0"/>
              <a:t>welcher</a:t>
            </a:r>
            <a:r>
              <a:rPr lang="nl-NL" sz="2400" noProof="0" dirty="0" smtClean="0"/>
              <a:t> ‘</a:t>
            </a:r>
            <a:r>
              <a:rPr lang="nl-NL" sz="2400" noProof="0" dirty="0" err="1" smtClean="0"/>
              <a:t>Sprache</a:t>
            </a:r>
            <a:r>
              <a:rPr lang="nl-NL" sz="2400" noProof="0" dirty="0" smtClean="0"/>
              <a:t>’? </a:t>
            </a:r>
            <a:r>
              <a:rPr kumimoji="0" lang="nl-NL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z.B</a:t>
            </a:r>
            <a:r>
              <a:rPr kumimoji="0" lang="nl-NL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das </a:t>
            </a:r>
            <a:r>
              <a:rPr kumimoji="0" lang="nl-NL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Antlitz</a:t>
            </a:r>
            <a:r>
              <a:rPr kumimoji="0" lang="nl-NL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nl-NL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das </a:t>
            </a:r>
            <a:r>
              <a:rPr kumimoji="0" lang="nl-NL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Gesicht</a:t>
            </a:r>
            <a:r>
              <a:rPr kumimoji="0" lang="nl-NL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die </a:t>
            </a:r>
            <a:r>
              <a:rPr kumimoji="0" lang="nl-NL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Fresse</a:t>
            </a:r>
            <a:r>
              <a:rPr kumimoji="0" lang="nl-NL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nl-NL" sz="28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Intelligenz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das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Pferd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die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Geistesgaben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stehlen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Roß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klauen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entwenden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der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Gaul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das </a:t>
            </a:r>
            <a:r>
              <a:rPr kumimoji="0" lang="nl-N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Köpfchen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619672" y="6381328"/>
            <a:ext cx="6768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 smtClean="0"/>
              <a:t>Literarische </a:t>
            </a:r>
            <a:r>
              <a:rPr lang="nl-NL" sz="1100" dirty="0" err="1" smtClean="0"/>
              <a:t>Begriffe</a:t>
            </a:r>
            <a:r>
              <a:rPr lang="nl-NL" sz="1100" dirty="0" smtClean="0"/>
              <a:t> – </a:t>
            </a:r>
            <a:r>
              <a:rPr lang="nl-NL" sz="1100" dirty="0" err="1" smtClean="0"/>
              <a:t>DaF</a:t>
            </a:r>
            <a:r>
              <a:rPr lang="nl-NL" sz="1100" dirty="0" smtClean="0"/>
              <a:t>- </a:t>
            </a:r>
            <a:r>
              <a:rPr lang="nl-NL" sz="1100" dirty="0" err="1" smtClean="0"/>
              <a:t>Oberstufe</a:t>
            </a:r>
            <a:r>
              <a:rPr lang="nl-NL" sz="1100" dirty="0" smtClean="0"/>
              <a:t> – JG.10.12</a:t>
            </a:r>
            <a:endParaRPr lang="nl-N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err="1" smtClean="0"/>
              <a:t>Literaturgeschichte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989312"/>
          </a:xfrm>
        </p:spPr>
        <p:txBody>
          <a:bodyPr>
            <a:normAutofit fontScale="92500" lnSpcReduction="10000"/>
          </a:bodyPr>
          <a:lstStyle/>
          <a:p>
            <a:r>
              <a:rPr lang="nl-NL" sz="2800" dirty="0" err="1" smtClean="0"/>
              <a:t>Benutze</a:t>
            </a:r>
            <a:r>
              <a:rPr lang="nl-NL" sz="2800" dirty="0" smtClean="0"/>
              <a:t> die </a:t>
            </a:r>
            <a:r>
              <a:rPr lang="nl-NL" sz="2800" dirty="0" err="1" smtClean="0"/>
              <a:t>Webseiten</a:t>
            </a:r>
            <a:r>
              <a:rPr lang="nl-NL" sz="2800" dirty="0" smtClean="0"/>
              <a:t>:</a:t>
            </a:r>
            <a:br>
              <a:rPr lang="nl-NL" sz="2800" dirty="0" smtClean="0"/>
            </a:br>
            <a:endParaRPr lang="nl-NL" sz="2800" dirty="0" smtClean="0"/>
          </a:p>
          <a:p>
            <a:pPr>
              <a:buNone/>
            </a:pPr>
            <a:r>
              <a:rPr lang="nl-NL" sz="2800" dirty="0" smtClean="0"/>
              <a:t> </a:t>
            </a:r>
            <a:r>
              <a:rPr lang="nl-NL" sz="2800" dirty="0" err="1" smtClean="0">
                <a:hlinkClick r:id="rId2"/>
              </a:rPr>
              <a:t>www.duits.de</a:t>
            </a:r>
            <a:r>
              <a:rPr lang="nl-NL" sz="2800" dirty="0" smtClean="0">
                <a:hlinkClick r:id="rId2"/>
              </a:rPr>
              <a:t>/literatuur</a:t>
            </a:r>
            <a:endParaRPr lang="nl-NL" sz="2800" dirty="0" smtClean="0"/>
          </a:p>
          <a:p>
            <a:pPr>
              <a:buNone/>
            </a:pPr>
            <a:r>
              <a:rPr lang="nl-NL" sz="2800" dirty="0" smtClean="0">
                <a:hlinkClick r:id="rId3"/>
              </a:rPr>
              <a:t> </a:t>
            </a:r>
            <a:r>
              <a:rPr lang="nl-NL" sz="2800" dirty="0" err="1" smtClean="0">
                <a:hlinkClick r:id="rId3"/>
              </a:rPr>
              <a:t>www.literaturwelt.com</a:t>
            </a:r>
            <a:endParaRPr lang="nl-NL" sz="2800" dirty="0" smtClean="0"/>
          </a:p>
          <a:p>
            <a:pPr>
              <a:buNone/>
            </a:pPr>
            <a:r>
              <a:rPr lang="nl-NL" sz="2800" dirty="0" smtClean="0">
                <a:hlinkClick r:id="rId4"/>
              </a:rPr>
              <a:t> </a:t>
            </a:r>
            <a:r>
              <a:rPr lang="nl-NL" sz="2800" dirty="0" err="1" smtClean="0">
                <a:hlinkClick r:id="rId4"/>
              </a:rPr>
              <a:t>www.pohlw.de</a:t>
            </a:r>
            <a:r>
              <a:rPr lang="nl-NL" sz="2800" dirty="0" smtClean="0">
                <a:hlinkClick r:id="rId4"/>
              </a:rPr>
              <a:t>/</a:t>
            </a:r>
            <a:r>
              <a:rPr lang="nl-NL" sz="2800" dirty="0" err="1" smtClean="0">
                <a:hlinkClick r:id="rId4"/>
              </a:rPr>
              <a:t>literatur</a:t>
            </a:r>
            <a:endParaRPr lang="nl-NL" sz="2800" dirty="0" smtClean="0"/>
          </a:p>
          <a:p>
            <a:pPr>
              <a:buNone/>
            </a:pP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1619672" y="6381328"/>
            <a:ext cx="6768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 smtClean="0"/>
              <a:t>Literarische </a:t>
            </a:r>
            <a:r>
              <a:rPr lang="nl-NL" sz="1100" dirty="0" err="1" smtClean="0"/>
              <a:t>Begriffe</a:t>
            </a:r>
            <a:r>
              <a:rPr lang="nl-NL" sz="1100" dirty="0" smtClean="0"/>
              <a:t> – </a:t>
            </a:r>
            <a:r>
              <a:rPr lang="nl-NL" sz="1100" dirty="0" err="1" smtClean="0"/>
              <a:t>DaF</a:t>
            </a:r>
            <a:r>
              <a:rPr lang="nl-NL" sz="1100" dirty="0" smtClean="0"/>
              <a:t>- </a:t>
            </a:r>
            <a:r>
              <a:rPr lang="nl-NL" sz="1100" dirty="0" err="1" smtClean="0"/>
              <a:t>Oberstufe</a:t>
            </a:r>
            <a:r>
              <a:rPr lang="nl-NL" sz="1100" dirty="0" smtClean="0"/>
              <a:t> – JG.10.12</a:t>
            </a:r>
            <a:endParaRPr lang="nl-N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130</Words>
  <Application>Microsoft Office PowerPoint</Application>
  <PresentationFormat>Diavoorstelling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Zonnewende</vt:lpstr>
      <vt:lpstr>Hauptbegriffe der Literatur</vt:lpstr>
      <vt:lpstr>Unterrichtsprogramm V5</vt:lpstr>
      <vt:lpstr>Hauptgattungen der Literatur</vt:lpstr>
      <vt:lpstr>Wichtige Begriffe</vt:lpstr>
      <vt:lpstr>die Zeit</vt:lpstr>
      <vt:lpstr>Erzählperspektiven</vt:lpstr>
      <vt:lpstr>die Sprache</vt:lpstr>
      <vt:lpstr>Literaturgeschichte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Hauptbegriffe der Literatur</dc:title>
  <dc:creator>glp</dc:creator>
  <cp:lastModifiedBy>glp</cp:lastModifiedBy>
  <cp:revision>4</cp:revision>
  <dcterms:created xsi:type="dcterms:W3CDTF">2012-10-23T08:08:41Z</dcterms:created>
  <dcterms:modified xsi:type="dcterms:W3CDTF">2012-10-23T08:33:02Z</dcterms:modified>
</cp:coreProperties>
</file>