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el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22" name="Ondertitel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nl-NL" smtClean="0"/>
              <a:t>Klik om het opmaakprofiel van de modelondertitel te bewerken</a:t>
            </a:r>
            <a:endParaRPr kumimoji="0" lang="en-US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3F79227-CC6A-4CEC-9E0A-7536F96CCC19}" type="datetimeFigureOut">
              <a:rPr lang="nl-NL" smtClean="0"/>
              <a:pPr/>
              <a:t>23-10-2012</a:t>
            </a:fld>
            <a:endParaRPr lang="nl-NL"/>
          </a:p>
        </p:txBody>
      </p:sp>
      <p:sp>
        <p:nvSpPr>
          <p:cNvPr id="20" name="Tijdelijke aanduiding voor voettekst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10" name="Tijdelijke aanduiding voor dianumm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E1B9C7D-E367-45E4-81DC-41CD81C0DF4D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8" name="Ova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3F79227-CC6A-4CEC-9E0A-7536F96CCC19}" type="datetimeFigureOut">
              <a:rPr lang="nl-NL" smtClean="0"/>
              <a:pPr/>
              <a:t>23-10-2012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E1B9C7D-E367-45E4-81DC-41CD81C0DF4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3F79227-CC6A-4CEC-9E0A-7536F96CCC19}" type="datetimeFigureOut">
              <a:rPr lang="nl-NL" smtClean="0"/>
              <a:pPr/>
              <a:t>23-10-2012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E1B9C7D-E367-45E4-81DC-41CD81C0DF4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3F79227-CC6A-4CEC-9E0A-7536F96CCC19}" type="datetimeFigureOut">
              <a:rPr lang="nl-NL" smtClean="0"/>
              <a:pPr/>
              <a:t>23-10-2012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E1B9C7D-E367-45E4-81DC-41CD81C0DF4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3F79227-CC6A-4CEC-9E0A-7536F96CCC19}" type="datetimeFigureOut">
              <a:rPr lang="nl-NL" smtClean="0"/>
              <a:pPr/>
              <a:t>23-10-2012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E1B9C7D-E367-45E4-81DC-41CD81C0DF4D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10" name="Rechthoek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3F79227-CC6A-4CEC-9E0A-7536F96CCC19}" type="datetimeFigureOut">
              <a:rPr lang="nl-NL" smtClean="0"/>
              <a:pPr/>
              <a:t>23-10-2012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E1B9C7D-E367-45E4-81DC-41CD81C0DF4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5" name="Tijdelijke aanduiding voor inhoud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3F79227-CC6A-4CEC-9E0A-7536F96CCC19}" type="datetimeFigureOut">
              <a:rPr lang="nl-NL" smtClean="0"/>
              <a:pPr/>
              <a:t>23-10-2012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E1B9C7D-E367-45E4-81DC-41CD81C0DF4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3F79227-CC6A-4CEC-9E0A-7536F96CCC19}" type="datetimeFigureOut">
              <a:rPr lang="nl-NL" smtClean="0"/>
              <a:pPr/>
              <a:t>23-10-2012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E1B9C7D-E367-45E4-81DC-41CD81C0DF4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hoek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3F79227-CC6A-4CEC-9E0A-7536F96CCC19}" type="datetimeFigureOut">
              <a:rPr lang="nl-NL" smtClean="0"/>
              <a:pPr/>
              <a:t>23-10-2012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E1B9C7D-E367-45E4-81DC-41CD81C0DF4D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6" name="Rechthoek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3F79227-CC6A-4CEC-9E0A-7536F96CCC19}" type="datetimeFigureOut">
              <a:rPr lang="nl-NL" smtClean="0"/>
              <a:pPr/>
              <a:t>23-10-2012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E1B9C7D-E367-45E4-81DC-41CD81C0DF4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3F79227-CC6A-4CEC-9E0A-7536F96CCC19}" type="datetimeFigureOut">
              <a:rPr lang="nl-NL" smtClean="0"/>
              <a:pPr/>
              <a:t>23-10-2012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E1B9C7D-E367-45E4-81DC-41CD81C0DF4D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8" name="Rechthoek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nl-NL" smtClean="0"/>
              <a:t>Klik op het pictogram als u een afbeelding wilt toevoegen</a:t>
            </a:r>
            <a:endParaRPr kumimoji="0" lang="en-US" dirty="0"/>
          </a:p>
        </p:txBody>
      </p:sp>
      <p:sp>
        <p:nvSpPr>
          <p:cNvPr id="9" name="Stroomdiagram: Proce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Stroomdiagram: Proce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irkel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ing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hthoek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jdelijke aanduiding voor titel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9" name="Tijdelijke aanduiding voor tekst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  <a:p>
            <a:pPr lvl="1" eaLnBrk="1" latinLnBrk="0" hangingPunct="1"/>
            <a:r>
              <a:rPr kumimoji="0" lang="nl-NL" smtClean="0"/>
              <a:t>Tweede niveau</a:t>
            </a:r>
          </a:p>
          <a:p>
            <a:pPr lvl="2" eaLnBrk="1" latinLnBrk="0" hangingPunct="1"/>
            <a:r>
              <a:rPr kumimoji="0" lang="nl-NL" smtClean="0"/>
              <a:t>Derde niveau</a:t>
            </a:r>
          </a:p>
          <a:p>
            <a:pPr lvl="3" eaLnBrk="1" latinLnBrk="0" hangingPunct="1"/>
            <a:r>
              <a:rPr kumimoji="0" lang="nl-NL" smtClean="0"/>
              <a:t>Vierde niveau</a:t>
            </a:r>
          </a:p>
          <a:p>
            <a:pPr lvl="4" eaLnBrk="1" latinLnBrk="0" hangingPunct="1"/>
            <a:r>
              <a:rPr kumimoji="0" lang="nl-NL" smtClean="0"/>
              <a:t>Vijfde niveau</a:t>
            </a:r>
            <a:endParaRPr kumimoji="0" lang="en-US"/>
          </a:p>
        </p:txBody>
      </p:sp>
      <p:sp>
        <p:nvSpPr>
          <p:cNvPr id="24" name="Tijdelijke aanduiding voor datum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33F79227-CC6A-4CEC-9E0A-7536F96CCC19}" type="datetimeFigureOut">
              <a:rPr lang="nl-NL" smtClean="0"/>
              <a:pPr/>
              <a:t>23-10-2012</a:t>
            </a:fld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nl-NL"/>
          </a:p>
        </p:txBody>
      </p:sp>
      <p:sp>
        <p:nvSpPr>
          <p:cNvPr id="22" name="Tijdelijke aanduiding voor dianumm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9E1B9C7D-E367-45E4-81DC-41CD81C0DF4D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15" name="Rechthoek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literaturwelt.com/" TargetMode="External"/><Relationship Id="rId2" Type="http://schemas.openxmlformats.org/officeDocument/2006/relationships/hyperlink" Target="http://www.duits.de/literatuur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pohlw.de/literatur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err="1" smtClean="0"/>
              <a:t>Hauptbegriffe</a:t>
            </a:r>
            <a:r>
              <a:rPr lang="nl-NL" dirty="0" smtClean="0"/>
              <a:t> der </a:t>
            </a:r>
            <a:r>
              <a:rPr lang="nl-NL" dirty="0" err="1" smtClean="0"/>
              <a:t>Literatur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432560" y="2492896"/>
            <a:ext cx="7406640" cy="1109768"/>
          </a:xfrm>
        </p:spPr>
        <p:txBody>
          <a:bodyPr/>
          <a:lstStyle/>
          <a:p>
            <a:r>
              <a:rPr lang="nl-NL" dirty="0" err="1" smtClean="0"/>
              <a:t>Deutsch</a:t>
            </a:r>
            <a:r>
              <a:rPr lang="nl-NL" dirty="0" smtClean="0"/>
              <a:t> als </a:t>
            </a:r>
            <a:r>
              <a:rPr lang="nl-NL" dirty="0" err="1" smtClean="0"/>
              <a:t>Fremdsprache</a:t>
            </a:r>
            <a:r>
              <a:rPr lang="nl-NL" dirty="0" smtClean="0"/>
              <a:t> -</a:t>
            </a:r>
            <a:r>
              <a:rPr lang="nl-NL" dirty="0" err="1" smtClean="0"/>
              <a:t>Oberstufe</a:t>
            </a:r>
            <a:r>
              <a:rPr lang="nl-NL" dirty="0" smtClean="0"/>
              <a:t> </a:t>
            </a: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3600" dirty="0" err="1" smtClean="0"/>
              <a:t>Unterrichtsprogramm</a:t>
            </a:r>
            <a:r>
              <a:rPr lang="nl-NL" sz="3600" dirty="0" smtClean="0"/>
              <a:t> V5</a:t>
            </a:r>
            <a:endParaRPr lang="nl-NL" sz="36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800" dirty="0" smtClean="0"/>
              <a:t>3 </a:t>
            </a:r>
            <a:r>
              <a:rPr lang="nl-NL" sz="2800" dirty="0" err="1" smtClean="0"/>
              <a:t>Bücher</a:t>
            </a:r>
            <a:r>
              <a:rPr lang="nl-NL" sz="2800" dirty="0" smtClean="0"/>
              <a:t> </a:t>
            </a:r>
            <a:r>
              <a:rPr lang="nl-NL" sz="2800" dirty="0" err="1" smtClean="0"/>
              <a:t>lesen</a:t>
            </a:r>
            <a:r>
              <a:rPr lang="nl-NL" sz="2800" dirty="0" smtClean="0"/>
              <a:t> </a:t>
            </a:r>
            <a:br>
              <a:rPr lang="nl-NL" sz="2800" dirty="0" smtClean="0"/>
            </a:br>
            <a:r>
              <a:rPr lang="nl-NL" sz="2800" dirty="0" smtClean="0"/>
              <a:t>- 2 </a:t>
            </a:r>
            <a:r>
              <a:rPr lang="nl-NL" sz="2800" dirty="0" err="1" smtClean="0"/>
              <a:t>selbstständig</a:t>
            </a:r>
            <a:r>
              <a:rPr lang="nl-NL" sz="2800" dirty="0" smtClean="0"/>
              <a:t/>
            </a:r>
            <a:br>
              <a:rPr lang="nl-NL" sz="2800" dirty="0" smtClean="0"/>
            </a:br>
            <a:r>
              <a:rPr lang="nl-NL" sz="2800" dirty="0" smtClean="0"/>
              <a:t>- 1 </a:t>
            </a:r>
            <a:r>
              <a:rPr lang="nl-NL" sz="2800" dirty="0" err="1" smtClean="0"/>
              <a:t>im</a:t>
            </a:r>
            <a:r>
              <a:rPr lang="nl-NL" sz="2800" dirty="0" smtClean="0"/>
              <a:t> Plenum</a:t>
            </a:r>
            <a:br>
              <a:rPr lang="nl-NL" sz="2800" dirty="0" smtClean="0"/>
            </a:br>
            <a:r>
              <a:rPr lang="nl-NL" sz="2800" dirty="0" smtClean="0"/>
              <a:t>- </a:t>
            </a:r>
            <a:r>
              <a:rPr lang="nl-NL" sz="2800" dirty="0" err="1" smtClean="0"/>
              <a:t>Leseliste</a:t>
            </a:r>
            <a:r>
              <a:rPr lang="nl-NL" sz="2800" dirty="0" smtClean="0"/>
              <a:t>: 3 </a:t>
            </a:r>
            <a:r>
              <a:rPr lang="nl-NL" sz="2800" dirty="0" err="1" smtClean="0"/>
              <a:t>Werke</a:t>
            </a:r>
            <a:r>
              <a:rPr lang="nl-NL" sz="2800" dirty="0" smtClean="0"/>
              <a:t> der </a:t>
            </a:r>
            <a:r>
              <a:rPr lang="nl-NL" sz="2800" dirty="0" err="1" smtClean="0"/>
              <a:t>Erwachsenenliteratur</a:t>
            </a:r>
            <a:r>
              <a:rPr lang="nl-NL" sz="2800" dirty="0" smtClean="0"/>
              <a:t/>
            </a:r>
            <a:br>
              <a:rPr lang="nl-NL" sz="2800" dirty="0" smtClean="0"/>
            </a:br>
            <a:endParaRPr lang="nl-NL" sz="2800" dirty="0" smtClean="0"/>
          </a:p>
          <a:p>
            <a:r>
              <a:rPr lang="nl-NL" sz="2800" dirty="0" smtClean="0"/>
              <a:t>3 </a:t>
            </a:r>
            <a:r>
              <a:rPr lang="nl-NL" sz="2800" dirty="0" err="1" smtClean="0"/>
              <a:t>Bücherberichte</a:t>
            </a:r>
            <a:r>
              <a:rPr lang="nl-NL" sz="2800" dirty="0" smtClean="0"/>
              <a:t/>
            </a:r>
            <a:br>
              <a:rPr lang="nl-NL" sz="2800" dirty="0" smtClean="0"/>
            </a:br>
            <a:r>
              <a:rPr lang="nl-NL" sz="2800" dirty="0" smtClean="0"/>
              <a:t>- </a:t>
            </a:r>
            <a:r>
              <a:rPr lang="nl-NL" sz="2800" dirty="0" err="1" smtClean="0"/>
              <a:t>Voraussetzung</a:t>
            </a:r>
            <a:r>
              <a:rPr lang="nl-NL" sz="2800" dirty="0" smtClean="0"/>
              <a:t> </a:t>
            </a:r>
            <a:r>
              <a:rPr lang="nl-NL" sz="2800" dirty="0" err="1" smtClean="0"/>
              <a:t>für</a:t>
            </a:r>
            <a:r>
              <a:rPr lang="nl-NL" sz="2800" dirty="0" smtClean="0"/>
              <a:t> </a:t>
            </a:r>
            <a:r>
              <a:rPr lang="nl-NL" sz="2800" dirty="0" err="1" smtClean="0"/>
              <a:t>Teilnahme</a:t>
            </a:r>
            <a:r>
              <a:rPr lang="nl-NL" sz="2800" dirty="0" smtClean="0"/>
              <a:t> </a:t>
            </a:r>
            <a:r>
              <a:rPr lang="nl-NL" sz="2800" dirty="0" err="1" smtClean="0"/>
              <a:t>Abschlussprüfung</a:t>
            </a:r>
            <a:r>
              <a:rPr lang="nl-NL" sz="2800" dirty="0" smtClean="0"/>
              <a:t/>
            </a:r>
            <a:br>
              <a:rPr lang="nl-NL" sz="2800" dirty="0" smtClean="0"/>
            </a:br>
            <a:endParaRPr lang="nl-NL" sz="2800" dirty="0" smtClean="0"/>
          </a:p>
          <a:p>
            <a:r>
              <a:rPr lang="nl-NL" sz="2800" dirty="0" smtClean="0"/>
              <a:t>4 Perioden der </a:t>
            </a:r>
            <a:r>
              <a:rPr lang="nl-NL" sz="2800" dirty="0" err="1" smtClean="0"/>
              <a:t>Literaturgeschichte</a:t>
            </a:r>
            <a:endParaRPr lang="nl-NL" sz="2800" dirty="0"/>
          </a:p>
        </p:txBody>
      </p:sp>
      <p:sp>
        <p:nvSpPr>
          <p:cNvPr id="4" name="Tekstvak 3"/>
          <p:cNvSpPr txBox="1"/>
          <p:nvPr/>
        </p:nvSpPr>
        <p:spPr>
          <a:xfrm>
            <a:off x="1619672" y="6381328"/>
            <a:ext cx="676875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100" dirty="0" smtClean="0"/>
              <a:t>Literarische </a:t>
            </a:r>
            <a:r>
              <a:rPr lang="nl-NL" sz="1100" dirty="0" err="1" smtClean="0"/>
              <a:t>Begriffe</a:t>
            </a:r>
            <a:r>
              <a:rPr lang="nl-NL" sz="1100" dirty="0" smtClean="0"/>
              <a:t> – </a:t>
            </a:r>
            <a:r>
              <a:rPr lang="nl-NL" sz="1100" dirty="0" err="1" smtClean="0"/>
              <a:t>DaF</a:t>
            </a:r>
            <a:r>
              <a:rPr lang="nl-NL" sz="1100" dirty="0" smtClean="0"/>
              <a:t>- </a:t>
            </a:r>
            <a:r>
              <a:rPr lang="nl-NL" sz="1100" dirty="0" err="1" smtClean="0"/>
              <a:t>Oberstufe</a:t>
            </a:r>
            <a:r>
              <a:rPr lang="nl-NL" sz="1100" dirty="0" smtClean="0"/>
              <a:t> – JG.10.12</a:t>
            </a:r>
            <a:endParaRPr lang="nl-NL" sz="11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3600" dirty="0" err="1" smtClean="0"/>
              <a:t>Hauptgattungen</a:t>
            </a:r>
            <a:r>
              <a:rPr lang="nl-NL" sz="3600" dirty="0" smtClean="0"/>
              <a:t> der </a:t>
            </a:r>
            <a:r>
              <a:rPr lang="nl-NL" sz="3600" dirty="0" err="1" smtClean="0"/>
              <a:t>Literatur</a:t>
            </a:r>
            <a:endParaRPr lang="nl-NL" sz="36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435608" y="1484784"/>
            <a:ext cx="7096832" cy="4763616"/>
          </a:xfrm>
        </p:spPr>
        <p:txBody>
          <a:bodyPr>
            <a:normAutofit/>
          </a:bodyPr>
          <a:lstStyle/>
          <a:p>
            <a:r>
              <a:rPr lang="nl-NL" sz="2800" dirty="0" err="1" smtClean="0"/>
              <a:t>Epik</a:t>
            </a:r>
            <a:r>
              <a:rPr lang="nl-NL" sz="2800" dirty="0" smtClean="0"/>
              <a:t> = </a:t>
            </a:r>
            <a:r>
              <a:rPr lang="nl-NL" sz="2800" dirty="0" err="1" smtClean="0"/>
              <a:t>erzählende</a:t>
            </a:r>
            <a:r>
              <a:rPr lang="nl-NL" sz="2800" dirty="0" smtClean="0"/>
              <a:t> Dichtkunst </a:t>
            </a:r>
            <a:br>
              <a:rPr lang="nl-NL" sz="2800" dirty="0" smtClean="0"/>
            </a:br>
            <a:endParaRPr lang="nl-NL" sz="2800" dirty="0" smtClean="0"/>
          </a:p>
          <a:p>
            <a:r>
              <a:rPr lang="nl-NL" sz="2800" dirty="0" err="1" smtClean="0"/>
              <a:t>Lyrik</a:t>
            </a:r>
            <a:r>
              <a:rPr lang="nl-NL" sz="2800" dirty="0" smtClean="0"/>
              <a:t> = </a:t>
            </a:r>
            <a:r>
              <a:rPr lang="nl-NL" sz="2800" dirty="0" err="1" smtClean="0"/>
              <a:t>subjektive</a:t>
            </a:r>
            <a:r>
              <a:rPr lang="nl-NL" sz="2800" dirty="0" smtClean="0"/>
              <a:t> Dichtkunst </a:t>
            </a:r>
            <a:br>
              <a:rPr lang="nl-NL" sz="2800" dirty="0" smtClean="0"/>
            </a:br>
            <a:endParaRPr lang="nl-NL" sz="2800" dirty="0" smtClean="0"/>
          </a:p>
          <a:p>
            <a:r>
              <a:rPr lang="nl-NL" sz="2800" dirty="0" smtClean="0"/>
              <a:t>Dramatik = </a:t>
            </a:r>
            <a:r>
              <a:rPr lang="nl-NL" sz="2800" dirty="0" err="1" smtClean="0"/>
              <a:t>Bühnendichtkunst</a:t>
            </a:r>
            <a:endParaRPr lang="nl-NL" sz="2800" dirty="0"/>
          </a:p>
        </p:txBody>
      </p:sp>
      <p:sp>
        <p:nvSpPr>
          <p:cNvPr id="4" name="Tekstvak 3"/>
          <p:cNvSpPr txBox="1"/>
          <p:nvPr/>
        </p:nvSpPr>
        <p:spPr>
          <a:xfrm>
            <a:off x="1619672" y="6381328"/>
            <a:ext cx="676875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100" dirty="0" smtClean="0"/>
              <a:t>Literarische </a:t>
            </a:r>
            <a:r>
              <a:rPr lang="nl-NL" sz="1100" dirty="0" err="1" smtClean="0"/>
              <a:t>Begriffe</a:t>
            </a:r>
            <a:r>
              <a:rPr lang="nl-NL" sz="1100" dirty="0" smtClean="0"/>
              <a:t> – </a:t>
            </a:r>
            <a:r>
              <a:rPr lang="nl-NL" sz="1100" dirty="0" err="1" smtClean="0"/>
              <a:t>DaF</a:t>
            </a:r>
            <a:r>
              <a:rPr lang="nl-NL" sz="1100" dirty="0" smtClean="0"/>
              <a:t>- </a:t>
            </a:r>
            <a:r>
              <a:rPr lang="nl-NL" sz="1100" dirty="0" err="1" smtClean="0"/>
              <a:t>Oberstufe</a:t>
            </a:r>
            <a:r>
              <a:rPr lang="nl-NL" sz="1100" dirty="0" smtClean="0"/>
              <a:t> – JG.10.12</a:t>
            </a:r>
            <a:endParaRPr lang="nl-NL" sz="11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3600" dirty="0" smtClean="0"/>
              <a:t>Wichtige </a:t>
            </a:r>
            <a:r>
              <a:rPr lang="nl-NL" sz="3600" dirty="0" err="1" smtClean="0"/>
              <a:t>Begriffe</a:t>
            </a:r>
            <a:endParaRPr lang="nl-NL" sz="36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800" dirty="0" err="1" smtClean="0"/>
              <a:t>Erstveröffentlichung</a:t>
            </a:r>
            <a:r>
              <a:rPr lang="nl-NL" sz="2800" dirty="0" smtClean="0"/>
              <a:t> </a:t>
            </a:r>
            <a:br>
              <a:rPr lang="nl-NL" sz="2800" dirty="0" smtClean="0"/>
            </a:br>
            <a:endParaRPr lang="nl-NL" sz="2800" dirty="0" smtClean="0"/>
          </a:p>
          <a:p>
            <a:r>
              <a:rPr lang="nl-NL" sz="2800" dirty="0" err="1" smtClean="0"/>
              <a:t>Widmung</a:t>
            </a:r>
            <a:r>
              <a:rPr lang="nl-NL" sz="2800" dirty="0" smtClean="0"/>
              <a:t> </a:t>
            </a:r>
            <a:br>
              <a:rPr lang="nl-NL" sz="2800" dirty="0" smtClean="0"/>
            </a:br>
            <a:endParaRPr lang="nl-NL" sz="2800" dirty="0" smtClean="0"/>
          </a:p>
          <a:p>
            <a:r>
              <a:rPr lang="nl-NL" sz="2800" dirty="0" err="1" smtClean="0"/>
              <a:t>Handlung</a:t>
            </a:r>
            <a:endParaRPr lang="nl-NL" sz="2800" dirty="0" smtClean="0"/>
          </a:p>
          <a:p>
            <a:pPr>
              <a:buNone/>
            </a:pPr>
            <a:endParaRPr lang="nl-NL" sz="2800" dirty="0" smtClean="0"/>
          </a:p>
          <a:p>
            <a:r>
              <a:rPr lang="nl-NL" sz="2800" dirty="0" err="1" smtClean="0"/>
              <a:t>Ort</a:t>
            </a:r>
            <a:endParaRPr lang="nl-NL" sz="2800" dirty="0"/>
          </a:p>
        </p:txBody>
      </p:sp>
      <p:sp>
        <p:nvSpPr>
          <p:cNvPr id="4" name="Tekstvak 3"/>
          <p:cNvSpPr txBox="1"/>
          <p:nvPr/>
        </p:nvSpPr>
        <p:spPr>
          <a:xfrm>
            <a:off x="1619672" y="6381328"/>
            <a:ext cx="676875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100" dirty="0" smtClean="0"/>
              <a:t>Literarische </a:t>
            </a:r>
            <a:r>
              <a:rPr lang="nl-NL" sz="1100" dirty="0" err="1" smtClean="0"/>
              <a:t>Begriffe</a:t>
            </a:r>
            <a:r>
              <a:rPr lang="nl-NL" sz="1100" dirty="0" smtClean="0"/>
              <a:t> – </a:t>
            </a:r>
            <a:r>
              <a:rPr lang="nl-NL" sz="1100" dirty="0" err="1" smtClean="0"/>
              <a:t>DaF</a:t>
            </a:r>
            <a:r>
              <a:rPr lang="nl-NL" sz="1100" dirty="0" smtClean="0"/>
              <a:t>- </a:t>
            </a:r>
            <a:r>
              <a:rPr lang="nl-NL" sz="1100" dirty="0" err="1" smtClean="0"/>
              <a:t>Oberstufe</a:t>
            </a:r>
            <a:r>
              <a:rPr lang="nl-NL" sz="1100" dirty="0" smtClean="0"/>
              <a:t> – JG.10.12</a:t>
            </a:r>
            <a:endParaRPr lang="nl-NL" sz="11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3600" dirty="0" smtClean="0"/>
              <a:t>die </a:t>
            </a:r>
            <a:r>
              <a:rPr lang="nl-NL" sz="3600" dirty="0" err="1" smtClean="0"/>
              <a:t>Zeit</a:t>
            </a:r>
            <a:endParaRPr lang="nl-NL" sz="36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403648" y="1412776"/>
            <a:ext cx="7498080" cy="4800600"/>
          </a:xfrm>
        </p:spPr>
        <p:txBody>
          <a:bodyPr>
            <a:normAutofit/>
          </a:bodyPr>
          <a:lstStyle/>
          <a:p>
            <a:r>
              <a:rPr lang="nl-NL" sz="2800" dirty="0" smtClean="0"/>
              <a:t>historische </a:t>
            </a:r>
            <a:r>
              <a:rPr lang="nl-NL" sz="2800" dirty="0" err="1" smtClean="0"/>
              <a:t>Zeit</a:t>
            </a:r>
            <a:r>
              <a:rPr lang="nl-NL" sz="2800" dirty="0" smtClean="0"/>
              <a:t/>
            </a:r>
            <a:br>
              <a:rPr lang="nl-NL" sz="2800" dirty="0" smtClean="0"/>
            </a:br>
            <a:endParaRPr lang="nl-NL" sz="2800" dirty="0" smtClean="0"/>
          </a:p>
          <a:p>
            <a:r>
              <a:rPr lang="nl-NL" sz="2800" dirty="0" err="1" smtClean="0"/>
              <a:t>Erzählzeit</a:t>
            </a:r>
            <a:r>
              <a:rPr lang="nl-NL" sz="2800" dirty="0" smtClean="0"/>
              <a:t> vs. </a:t>
            </a:r>
            <a:r>
              <a:rPr lang="nl-NL" sz="2800" dirty="0" err="1" smtClean="0"/>
              <a:t>erzählte</a:t>
            </a:r>
            <a:r>
              <a:rPr lang="nl-NL" sz="2800" dirty="0" smtClean="0"/>
              <a:t> </a:t>
            </a:r>
            <a:r>
              <a:rPr lang="nl-NL" sz="2800" dirty="0" err="1" smtClean="0"/>
              <a:t>Zeit</a:t>
            </a:r>
            <a:r>
              <a:rPr lang="nl-NL" sz="2800" dirty="0" smtClean="0"/>
              <a:t/>
            </a:r>
            <a:br>
              <a:rPr lang="nl-NL" sz="2800" dirty="0" smtClean="0"/>
            </a:br>
            <a:endParaRPr lang="nl-NL" sz="2800" dirty="0" smtClean="0"/>
          </a:p>
          <a:p>
            <a:r>
              <a:rPr lang="nl-NL" sz="2800" dirty="0" err="1" smtClean="0"/>
              <a:t>Zeitdehnung</a:t>
            </a:r>
            <a:r>
              <a:rPr lang="nl-NL" sz="2800" dirty="0" smtClean="0"/>
              <a:t> / </a:t>
            </a:r>
            <a:r>
              <a:rPr lang="nl-NL" sz="2800" dirty="0" err="1" smtClean="0"/>
              <a:t>Zeitdeckung</a:t>
            </a:r>
            <a:r>
              <a:rPr lang="nl-NL" sz="2800" dirty="0" smtClean="0"/>
              <a:t> / </a:t>
            </a:r>
            <a:r>
              <a:rPr lang="nl-NL" sz="2800" dirty="0" err="1" smtClean="0"/>
              <a:t>Zeitraffung</a:t>
            </a:r>
            <a:endParaRPr lang="nl-NL" sz="2800" dirty="0"/>
          </a:p>
        </p:txBody>
      </p:sp>
      <p:sp>
        <p:nvSpPr>
          <p:cNvPr id="4" name="Tekstvak 3"/>
          <p:cNvSpPr txBox="1"/>
          <p:nvPr/>
        </p:nvSpPr>
        <p:spPr>
          <a:xfrm>
            <a:off x="1619672" y="6381328"/>
            <a:ext cx="676875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100" dirty="0" smtClean="0"/>
              <a:t>Literarische </a:t>
            </a:r>
            <a:r>
              <a:rPr lang="nl-NL" sz="1100" dirty="0" err="1" smtClean="0"/>
              <a:t>Begriffe</a:t>
            </a:r>
            <a:r>
              <a:rPr lang="nl-NL" sz="1100" dirty="0" smtClean="0"/>
              <a:t> – </a:t>
            </a:r>
            <a:r>
              <a:rPr lang="nl-NL" sz="1100" dirty="0" err="1" smtClean="0"/>
              <a:t>DaF</a:t>
            </a:r>
            <a:r>
              <a:rPr lang="nl-NL" sz="1100" dirty="0" smtClean="0"/>
              <a:t>- </a:t>
            </a:r>
            <a:r>
              <a:rPr lang="nl-NL" sz="1100" dirty="0" err="1" smtClean="0"/>
              <a:t>Oberstufe</a:t>
            </a:r>
            <a:r>
              <a:rPr lang="nl-NL" sz="1100" dirty="0" smtClean="0"/>
              <a:t> – JG.10.12</a:t>
            </a:r>
            <a:endParaRPr lang="nl-NL" sz="11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3600" dirty="0" err="1" smtClean="0"/>
              <a:t>Erzählperspektiven</a:t>
            </a:r>
            <a:endParaRPr lang="nl-NL" sz="36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800" dirty="0" err="1" smtClean="0"/>
              <a:t>ich-Erzähler</a:t>
            </a:r>
            <a:r>
              <a:rPr lang="nl-NL" sz="2800" dirty="0" smtClean="0"/>
              <a:t/>
            </a:r>
            <a:br>
              <a:rPr lang="nl-NL" sz="2800" dirty="0" smtClean="0"/>
            </a:br>
            <a:endParaRPr lang="nl-NL" sz="2800" dirty="0" smtClean="0"/>
          </a:p>
          <a:p>
            <a:r>
              <a:rPr lang="nl-NL" sz="2800" dirty="0" err="1" smtClean="0"/>
              <a:t>personale</a:t>
            </a:r>
            <a:r>
              <a:rPr lang="nl-NL" sz="2800" dirty="0" smtClean="0"/>
              <a:t> </a:t>
            </a:r>
            <a:r>
              <a:rPr lang="nl-NL" sz="2800" dirty="0" err="1" smtClean="0"/>
              <a:t>Erzählform</a:t>
            </a:r>
            <a:r>
              <a:rPr lang="nl-NL" sz="2800" dirty="0" smtClean="0"/>
              <a:t/>
            </a:r>
            <a:br>
              <a:rPr lang="nl-NL" sz="2800" dirty="0" smtClean="0"/>
            </a:br>
            <a:endParaRPr lang="nl-NL" sz="2800" dirty="0" smtClean="0"/>
          </a:p>
          <a:p>
            <a:r>
              <a:rPr lang="nl-NL" sz="2800" dirty="0" err="1" smtClean="0"/>
              <a:t>auktoriale</a:t>
            </a:r>
            <a:r>
              <a:rPr lang="nl-NL" sz="2800" dirty="0" smtClean="0"/>
              <a:t> </a:t>
            </a:r>
            <a:r>
              <a:rPr lang="nl-NL" sz="2800" dirty="0" err="1" smtClean="0"/>
              <a:t>Erzählform</a:t>
            </a:r>
            <a:endParaRPr lang="nl-NL" sz="2800" dirty="0" smtClean="0"/>
          </a:p>
        </p:txBody>
      </p:sp>
      <p:sp>
        <p:nvSpPr>
          <p:cNvPr id="4" name="Tekstvak 3"/>
          <p:cNvSpPr txBox="1"/>
          <p:nvPr/>
        </p:nvSpPr>
        <p:spPr>
          <a:xfrm>
            <a:off x="1619672" y="6381328"/>
            <a:ext cx="676875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100" dirty="0" smtClean="0"/>
              <a:t>Literarische </a:t>
            </a:r>
            <a:r>
              <a:rPr lang="nl-NL" sz="1100" dirty="0" err="1" smtClean="0"/>
              <a:t>Begriffe</a:t>
            </a:r>
            <a:r>
              <a:rPr lang="nl-NL" sz="1100" dirty="0" smtClean="0"/>
              <a:t> – </a:t>
            </a:r>
            <a:r>
              <a:rPr lang="nl-NL" sz="1100" dirty="0" err="1" smtClean="0"/>
              <a:t>DaF</a:t>
            </a:r>
            <a:r>
              <a:rPr lang="nl-NL" sz="1100" dirty="0" smtClean="0"/>
              <a:t>- </a:t>
            </a:r>
            <a:r>
              <a:rPr lang="nl-NL" sz="1100" dirty="0" err="1" smtClean="0"/>
              <a:t>Oberstufe</a:t>
            </a:r>
            <a:r>
              <a:rPr lang="nl-NL" sz="1100" dirty="0" smtClean="0"/>
              <a:t> – JG.10.12</a:t>
            </a:r>
            <a:endParaRPr lang="nl-NL" sz="11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3600" dirty="0" smtClean="0"/>
              <a:t>die </a:t>
            </a:r>
            <a:r>
              <a:rPr lang="nl-NL" sz="3600" dirty="0" err="1" smtClean="0"/>
              <a:t>Sprache</a:t>
            </a:r>
            <a:endParaRPr lang="nl-NL" sz="36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2197224"/>
          </a:xfrm>
        </p:spPr>
        <p:txBody>
          <a:bodyPr>
            <a:normAutofit lnSpcReduction="10000"/>
          </a:bodyPr>
          <a:lstStyle/>
          <a:p>
            <a:r>
              <a:rPr lang="nl-NL" sz="2800" dirty="0" err="1" smtClean="0"/>
              <a:t>gehobene</a:t>
            </a:r>
            <a:r>
              <a:rPr lang="nl-NL" sz="2800" dirty="0" smtClean="0"/>
              <a:t> </a:t>
            </a:r>
            <a:r>
              <a:rPr lang="nl-NL" sz="2800" dirty="0" err="1" smtClean="0"/>
              <a:t>Sprache</a:t>
            </a:r>
            <a:r>
              <a:rPr lang="nl-NL" sz="2800" dirty="0" smtClean="0"/>
              <a:t/>
            </a:r>
            <a:br>
              <a:rPr lang="nl-NL" sz="2800" dirty="0" smtClean="0"/>
            </a:br>
            <a:endParaRPr lang="nl-NL" sz="2800" dirty="0" smtClean="0"/>
          </a:p>
          <a:p>
            <a:r>
              <a:rPr lang="nl-NL" sz="2800" dirty="0" err="1" smtClean="0"/>
              <a:t>Standardsprache</a:t>
            </a:r>
            <a:r>
              <a:rPr lang="nl-NL" sz="2800" dirty="0" smtClean="0"/>
              <a:t/>
            </a:r>
            <a:br>
              <a:rPr lang="nl-NL" sz="2800" dirty="0" smtClean="0"/>
            </a:br>
            <a:endParaRPr lang="nl-NL" sz="2800" dirty="0" smtClean="0"/>
          </a:p>
          <a:p>
            <a:r>
              <a:rPr lang="nl-NL" sz="2800" dirty="0" err="1" smtClean="0"/>
              <a:t>Vulgärsprache</a:t>
            </a:r>
            <a:endParaRPr lang="nl-NL" sz="2800" dirty="0" smtClean="0"/>
          </a:p>
        </p:txBody>
      </p:sp>
      <p:sp>
        <p:nvSpPr>
          <p:cNvPr id="4" name="Tijdelijke aanduiding voor inhoud 2"/>
          <p:cNvSpPr txBox="1">
            <a:spLocks/>
          </p:cNvSpPr>
          <p:nvPr/>
        </p:nvSpPr>
        <p:spPr>
          <a:xfrm>
            <a:off x="1475656" y="3789040"/>
            <a:ext cx="7498080" cy="2485256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r>
              <a:rPr kumimoji="0" lang="nl-NL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Ordne</a:t>
            </a:r>
            <a:r>
              <a:rPr kumimoji="0" lang="nl-NL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nl-NL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zu</a:t>
            </a:r>
            <a:r>
              <a:rPr lang="nl-NL" sz="2400" noProof="0" dirty="0" smtClean="0"/>
              <a:t>:  </a:t>
            </a:r>
            <a:r>
              <a:rPr lang="nl-NL" sz="2400" noProof="0" dirty="0" err="1" smtClean="0"/>
              <a:t>Welche</a:t>
            </a:r>
            <a:r>
              <a:rPr lang="nl-NL" sz="2400" noProof="0" dirty="0" smtClean="0"/>
              <a:t> </a:t>
            </a:r>
            <a:r>
              <a:rPr lang="nl-NL" sz="2400" noProof="0" dirty="0" err="1" smtClean="0"/>
              <a:t>Wörter</a:t>
            </a:r>
            <a:r>
              <a:rPr lang="nl-NL" sz="2400" noProof="0" dirty="0" smtClean="0"/>
              <a:t> </a:t>
            </a:r>
            <a:r>
              <a:rPr lang="nl-NL" sz="2400" noProof="0" dirty="0" err="1" smtClean="0"/>
              <a:t>gehören</a:t>
            </a:r>
            <a:r>
              <a:rPr lang="nl-NL" sz="2400" noProof="0" dirty="0" smtClean="0"/>
              <a:t> </a:t>
            </a:r>
            <a:r>
              <a:rPr lang="nl-NL" sz="2400" noProof="0" dirty="0" err="1" smtClean="0"/>
              <a:t>zu</a:t>
            </a:r>
            <a:r>
              <a:rPr lang="nl-NL" sz="2400" noProof="0" dirty="0" smtClean="0"/>
              <a:t> </a:t>
            </a:r>
            <a:r>
              <a:rPr lang="nl-NL" sz="2400" noProof="0" dirty="0" err="1" smtClean="0"/>
              <a:t>welcher</a:t>
            </a:r>
            <a:r>
              <a:rPr lang="nl-NL" sz="2400" noProof="0" dirty="0" smtClean="0"/>
              <a:t> ‘</a:t>
            </a:r>
            <a:r>
              <a:rPr lang="nl-NL" sz="2400" noProof="0" dirty="0" err="1" smtClean="0"/>
              <a:t>Sprache</a:t>
            </a:r>
            <a:r>
              <a:rPr lang="nl-NL" sz="2400" noProof="0" dirty="0" smtClean="0"/>
              <a:t>’? </a:t>
            </a:r>
            <a:r>
              <a:rPr kumimoji="0" lang="nl-NL" b="0" i="0" u="none" strike="noStrike" kern="1200" cap="none" spc="0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z.B</a:t>
            </a:r>
            <a:r>
              <a:rPr kumimoji="0" lang="nl-NL" b="0" i="0" u="none" strike="noStrike" kern="1200" cap="none" spc="0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das </a:t>
            </a:r>
            <a:r>
              <a:rPr kumimoji="0" lang="nl-NL" b="0" i="0" u="none" strike="noStrike" kern="1200" cap="none" spc="0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Antlitz</a:t>
            </a:r>
            <a:r>
              <a:rPr kumimoji="0" lang="nl-NL" b="0" i="0" u="none" strike="noStrike" kern="1200" cap="none" spc="0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nl-NL" b="0" i="0" u="none" strike="noStrike" kern="1200" cap="none" spc="0" normalizeH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-</a:t>
            </a:r>
            <a:r>
              <a:rPr kumimoji="0" lang="nl-NL" b="0" i="0" u="none" strike="noStrike" kern="1200" cap="none" spc="0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das </a:t>
            </a:r>
            <a:r>
              <a:rPr kumimoji="0" lang="nl-NL" b="0" i="0" u="none" strike="noStrike" kern="1200" cap="none" spc="0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Gesicht</a:t>
            </a:r>
            <a:r>
              <a:rPr kumimoji="0" lang="nl-NL" b="0" i="0" u="none" strike="noStrike" kern="1200" cap="none" spc="0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- die </a:t>
            </a:r>
            <a:r>
              <a:rPr kumimoji="0" lang="nl-NL" b="0" i="0" u="none" strike="noStrike" kern="1200" cap="none" spc="0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Fresse</a:t>
            </a:r>
            <a:r>
              <a:rPr kumimoji="0" lang="nl-NL" b="0" i="0" u="none" strike="noStrike" kern="1200" cap="none" spc="0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</a:p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tabLst/>
              <a:defRPr/>
            </a:pPr>
            <a:endParaRPr lang="nl-NL" sz="2800" dirty="0" smtClean="0"/>
          </a:p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tabLst/>
              <a:defRPr/>
            </a:pPr>
            <a:r>
              <a:rPr kumimoji="0" lang="nl-NL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die</a:t>
            </a:r>
            <a:r>
              <a:rPr kumimoji="0" lang="nl-NL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nl-NL" sz="24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Intelligenz</a:t>
            </a:r>
            <a:r>
              <a:rPr kumimoji="0" lang="nl-NL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– das </a:t>
            </a:r>
            <a:r>
              <a:rPr kumimoji="0" lang="nl-NL" sz="24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Pferd</a:t>
            </a:r>
            <a:r>
              <a:rPr kumimoji="0" lang="nl-NL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- die </a:t>
            </a:r>
            <a:r>
              <a:rPr kumimoji="0" lang="nl-NL" sz="24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Geistesgaben</a:t>
            </a:r>
            <a:r>
              <a:rPr kumimoji="0" lang="nl-NL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– </a:t>
            </a:r>
            <a:r>
              <a:rPr kumimoji="0" lang="nl-NL" sz="24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stehlen</a:t>
            </a:r>
            <a:r>
              <a:rPr kumimoji="0" lang="nl-NL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</a:p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tabLst/>
              <a:defRPr/>
            </a:pPr>
            <a:r>
              <a:rPr kumimoji="0" lang="nl-NL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das </a:t>
            </a:r>
            <a:r>
              <a:rPr kumimoji="0" lang="nl-NL" sz="24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Roß</a:t>
            </a:r>
            <a:r>
              <a:rPr kumimoji="0" lang="nl-NL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– </a:t>
            </a:r>
            <a:r>
              <a:rPr kumimoji="0" lang="nl-NL" sz="24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klauen</a:t>
            </a:r>
            <a:r>
              <a:rPr kumimoji="0" lang="nl-NL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– </a:t>
            </a:r>
            <a:r>
              <a:rPr kumimoji="0" lang="nl-NL" sz="24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entwenden</a:t>
            </a:r>
            <a:r>
              <a:rPr kumimoji="0" lang="nl-NL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– der </a:t>
            </a:r>
            <a:r>
              <a:rPr kumimoji="0" lang="nl-NL" sz="24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Gaul</a:t>
            </a:r>
            <a:r>
              <a:rPr kumimoji="0" lang="nl-NL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– das </a:t>
            </a:r>
            <a:r>
              <a:rPr kumimoji="0" lang="nl-NL" sz="24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Köpfchen</a:t>
            </a:r>
            <a:r>
              <a:rPr kumimoji="0" lang="nl-NL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/>
            </a:r>
            <a:br>
              <a:rPr kumimoji="0" lang="nl-NL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endParaRPr kumimoji="0" lang="nl-NL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Tekstvak 4"/>
          <p:cNvSpPr txBox="1"/>
          <p:nvPr/>
        </p:nvSpPr>
        <p:spPr>
          <a:xfrm>
            <a:off x="1619672" y="6381328"/>
            <a:ext cx="676875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100" dirty="0" smtClean="0"/>
              <a:t>Literarische </a:t>
            </a:r>
            <a:r>
              <a:rPr lang="nl-NL" sz="1100" dirty="0" err="1" smtClean="0"/>
              <a:t>Begriffe</a:t>
            </a:r>
            <a:r>
              <a:rPr lang="nl-NL" sz="1100" dirty="0" smtClean="0"/>
              <a:t> – </a:t>
            </a:r>
            <a:r>
              <a:rPr lang="nl-NL" sz="1100" dirty="0" err="1" smtClean="0"/>
              <a:t>DaF</a:t>
            </a:r>
            <a:r>
              <a:rPr lang="nl-NL" sz="1100" dirty="0" smtClean="0"/>
              <a:t>- </a:t>
            </a:r>
            <a:r>
              <a:rPr lang="nl-NL" sz="1100" dirty="0" err="1" smtClean="0"/>
              <a:t>Oberstufe</a:t>
            </a:r>
            <a:r>
              <a:rPr lang="nl-NL" sz="1100" dirty="0" smtClean="0"/>
              <a:t> – JG.10.12</a:t>
            </a:r>
            <a:endParaRPr lang="nl-NL" sz="11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3600" dirty="0" err="1" smtClean="0"/>
              <a:t>Literaturgeschichte</a:t>
            </a:r>
            <a:endParaRPr lang="nl-NL" sz="36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2989312"/>
          </a:xfrm>
        </p:spPr>
        <p:txBody>
          <a:bodyPr>
            <a:normAutofit fontScale="92500" lnSpcReduction="10000"/>
          </a:bodyPr>
          <a:lstStyle/>
          <a:p>
            <a:r>
              <a:rPr lang="nl-NL" sz="2800" dirty="0" err="1" smtClean="0"/>
              <a:t>Benutze</a:t>
            </a:r>
            <a:r>
              <a:rPr lang="nl-NL" sz="2800" dirty="0" smtClean="0"/>
              <a:t> die </a:t>
            </a:r>
            <a:r>
              <a:rPr lang="nl-NL" sz="2800" dirty="0" err="1" smtClean="0"/>
              <a:t>Webseiten</a:t>
            </a:r>
            <a:r>
              <a:rPr lang="nl-NL" sz="2800" dirty="0" smtClean="0"/>
              <a:t>:</a:t>
            </a:r>
            <a:br>
              <a:rPr lang="nl-NL" sz="2800" dirty="0" smtClean="0"/>
            </a:br>
            <a:endParaRPr lang="nl-NL" sz="2800" dirty="0" smtClean="0"/>
          </a:p>
          <a:p>
            <a:pPr>
              <a:buNone/>
            </a:pPr>
            <a:r>
              <a:rPr lang="nl-NL" sz="2800" dirty="0" smtClean="0"/>
              <a:t> </a:t>
            </a:r>
            <a:r>
              <a:rPr lang="nl-NL" sz="2800" dirty="0" err="1" smtClean="0">
                <a:hlinkClick r:id="rId2"/>
              </a:rPr>
              <a:t>www.duits.de</a:t>
            </a:r>
            <a:r>
              <a:rPr lang="nl-NL" sz="2800" dirty="0" smtClean="0">
                <a:hlinkClick r:id="rId2"/>
              </a:rPr>
              <a:t>/literatuur</a:t>
            </a:r>
            <a:endParaRPr lang="nl-NL" sz="2800" dirty="0" smtClean="0"/>
          </a:p>
          <a:p>
            <a:pPr>
              <a:buNone/>
            </a:pPr>
            <a:r>
              <a:rPr lang="nl-NL" sz="2800" dirty="0" smtClean="0">
                <a:hlinkClick r:id="rId3"/>
              </a:rPr>
              <a:t> </a:t>
            </a:r>
            <a:r>
              <a:rPr lang="nl-NL" sz="2800" dirty="0" err="1" smtClean="0">
                <a:hlinkClick r:id="rId3"/>
              </a:rPr>
              <a:t>www.literaturwelt.com</a:t>
            </a:r>
            <a:endParaRPr lang="nl-NL" sz="2800" dirty="0" smtClean="0"/>
          </a:p>
          <a:p>
            <a:pPr>
              <a:buNone/>
            </a:pPr>
            <a:r>
              <a:rPr lang="nl-NL" sz="2800" dirty="0" smtClean="0">
                <a:hlinkClick r:id="rId4"/>
              </a:rPr>
              <a:t> </a:t>
            </a:r>
            <a:r>
              <a:rPr lang="nl-NL" sz="2800" dirty="0" err="1" smtClean="0">
                <a:hlinkClick r:id="rId4"/>
              </a:rPr>
              <a:t>www.pohlw.de</a:t>
            </a:r>
            <a:r>
              <a:rPr lang="nl-NL" sz="2800" dirty="0" smtClean="0">
                <a:hlinkClick r:id="rId4"/>
              </a:rPr>
              <a:t>/</a:t>
            </a:r>
            <a:r>
              <a:rPr lang="nl-NL" sz="2800" dirty="0" err="1" smtClean="0">
                <a:hlinkClick r:id="rId4"/>
              </a:rPr>
              <a:t>literatur</a:t>
            </a:r>
            <a:endParaRPr lang="nl-NL" sz="2800" dirty="0" smtClean="0"/>
          </a:p>
          <a:p>
            <a:pPr>
              <a:buNone/>
            </a:pPr>
            <a:r>
              <a:rPr lang="nl-NL" sz="2800" dirty="0" smtClean="0"/>
              <a:t/>
            </a:r>
            <a:br>
              <a:rPr lang="nl-NL" sz="2800" dirty="0" smtClean="0"/>
            </a:br>
            <a:endParaRPr lang="nl-NL" sz="2800" dirty="0" smtClean="0"/>
          </a:p>
        </p:txBody>
      </p:sp>
      <p:sp>
        <p:nvSpPr>
          <p:cNvPr id="4" name="Tekstvak 3"/>
          <p:cNvSpPr txBox="1"/>
          <p:nvPr/>
        </p:nvSpPr>
        <p:spPr>
          <a:xfrm>
            <a:off x="1619672" y="6381328"/>
            <a:ext cx="676875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100" dirty="0" smtClean="0"/>
              <a:t>Literarische </a:t>
            </a:r>
            <a:r>
              <a:rPr lang="nl-NL" sz="1100" dirty="0" err="1" smtClean="0"/>
              <a:t>Begriffe</a:t>
            </a:r>
            <a:r>
              <a:rPr lang="nl-NL" sz="1100" dirty="0" smtClean="0"/>
              <a:t> – </a:t>
            </a:r>
            <a:r>
              <a:rPr lang="nl-NL" sz="1100" dirty="0" err="1" smtClean="0"/>
              <a:t>DaF</a:t>
            </a:r>
            <a:r>
              <a:rPr lang="nl-NL" sz="1100" dirty="0" smtClean="0"/>
              <a:t>- </a:t>
            </a:r>
            <a:r>
              <a:rPr lang="nl-NL" sz="1100" dirty="0" err="1" smtClean="0"/>
              <a:t>Oberstufe</a:t>
            </a:r>
            <a:r>
              <a:rPr lang="nl-NL" sz="1100" dirty="0" smtClean="0"/>
              <a:t> – JG.10.12</a:t>
            </a:r>
            <a:endParaRPr lang="nl-NL" sz="11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Zonnewende">
  <a:themeElements>
    <a:clrScheme name="Zonnewend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Zonnewend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Zonnewend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22</TotalTime>
  <Words>130</Words>
  <Application>Microsoft Office PowerPoint</Application>
  <PresentationFormat>Diavoorstelling (4:3)</PresentationFormat>
  <Paragraphs>45</Paragraphs>
  <Slides>8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8</vt:i4>
      </vt:variant>
    </vt:vector>
  </HeadingPairs>
  <TitlesOfParts>
    <vt:vector size="9" baseType="lpstr">
      <vt:lpstr>Zonnewende</vt:lpstr>
      <vt:lpstr>Hauptbegriffe der Literatur</vt:lpstr>
      <vt:lpstr>Unterrichtsprogramm V5</vt:lpstr>
      <vt:lpstr>Hauptgattungen der Literatur</vt:lpstr>
      <vt:lpstr>Wichtige Begriffe</vt:lpstr>
      <vt:lpstr>die Zeit</vt:lpstr>
      <vt:lpstr>Erzählperspektiven</vt:lpstr>
      <vt:lpstr>die Sprache</vt:lpstr>
      <vt:lpstr>Literaturgeschichte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Hauptbegriffe der Literatur</dc:title>
  <dc:creator>glp</dc:creator>
  <cp:lastModifiedBy>glp</cp:lastModifiedBy>
  <cp:revision>4</cp:revision>
  <dcterms:created xsi:type="dcterms:W3CDTF">2012-10-23T08:08:41Z</dcterms:created>
  <dcterms:modified xsi:type="dcterms:W3CDTF">2012-10-23T08:33:02Z</dcterms:modified>
</cp:coreProperties>
</file>